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51"/>
  </p:notesMasterIdLst>
  <p:sldIdLst>
    <p:sldId id="256" r:id="rId2"/>
    <p:sldId id="257" r:id="rId3"/>
    <p:sldId id="268" r:id="rId4"/>
    <p:sldId id="300" r:id="rId5"/>
    <p:sldId id="301" r:id="rId6"/>
    <p:sldId id="302" r:id="rId7"/>
    <p:sldId id="269" r:id="rId8"/>
    <p:sldId id="271" r:id="rId9"/>
    <p:sldId id="258" r:id="rId10"/>
    <p:sldId id="259" r:id="rId11"/>
    <p:sldId id="260" r:id="rId12"/>
    <p:sldId id="261" r:id="rId13"/>
    <p:sldId id="272" r:id="rId14"/>
    <p:sldId id="262" r:id="rId15"/>
    <p:sldId id="263" r:id="rId16"/>
    <p:sldId id="266" r:id="rId17"/>
    <p:sldId id="264" r:id="rId18"/>
    <p:sldId id="267" r:id="rId19"/>
    <p:sldId id="265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303" r:id="rId32"/>
    <p:sldId id="304" r:id="rId33"/>
    <p:sldId id="284" r:id="rId34"/>
    <p:sldId id="285" r:id="rId35"/>
    <p:sldId id="286" r:id="rId36"/>
    <p:sldId id="287" r:id="rId37"/>
    <p:sldId id="288" r:id="rId38"/>
    <p:sldId id="305" r:id="rId39"/>
    <p:sldId id="306" r:id="rId40"/>
    <p:sldId id="298" r:id="rId41"/>
    <p:sldId id="299" r:id="rId42"/>
    <p:sldId id="289" r:id="rId43"/>
    <p:sldId id="290" r:id="rId44"/>
    <p:sldId id="291" r:id="rId45"/>
    <p:sldId id="296" r:id="rId46"/>
    <p:sldId id="292" r:id="rId47"/>
    <p:sldId id="293" r:id="rId48"/>
    <p:sldId id="295" r:id="rId49"/>
    <p:sldId id="29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3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A1C39-4A22-4246-8685-E01400EDE7D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F876A-9CC4-45E3-B8EF-D5B3C5A4B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4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85DA6B7-6B57-4259-BCFB-4C3915905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670" y="2235200"/>
            <a:ext cx="491098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8533" y="5108444"/>
            <a:ext cx="273465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0AF2AC9-9C12-4C98-8F97-BBD1398A9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01"/>
          <a:stretch/>
        </p:blipFill>
        <p:spPr>
          <a:xfrm>
            <a:off x="1380453" y="252496"/>
            <a:ext cx="2656170" cy="12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4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Calibri" panose="020F0502020204030204" pitchFamily="34" charset="0"/>
              <a:buChar char="–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Wingdings" panose="05000000000000000000" pitchFamily="2" charset="2"/>
              <a:buChar char="ü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6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33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3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6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5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7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4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3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6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85E9CA6-73F0-43BC-B27B-202C3480F4E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5956907"/>
            <a:ext cx="628650" cy="220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2DBDD76-B298-4789-AC0F-7D0CA0F242B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4C07E9F-87BA-4639-9785-49CD378CD6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71" y="6224855"/>
            <a:ext cx="840848" cy="6083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BBB69FD-7574-472E-AD78-D2D8FE280E6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7" y="6186191"/>
            <a:ext cx="1325949" cy="6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5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0033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–"/>
        <a:defRPr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Ø"/>
        <a:defRPr sz="18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05803A-9C6D-43FD-B777-8B1154193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511" y="2363447"/>
            <a:ext cx="4402502" cy="21279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Helicopter Vibration and RTB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1ADB06-E447-4FCB-B381-94CD712775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en-US" dirty="0" smtClean="0"/>
              <a:t>Jim </a:t>
            </a:r>
            <a:r>
              <a:rPr lang="en-US" dirty="0" err="1" smtClean="0"/>
              <a:t>Fackler</a:t>
            </a:r>
            <a:r>
              <a:rPr lang="en-US" dirty="0" smtClean="0"/>
              <a:t>, </a:t>
            </a:r>
            <a:r>
              <a:rPr lang="en-US" dirty="0" err="1" smtClean="0"/>
              <a:t>Helicoptger</a:t>
            </a:r>
            <a:r>
              <a:rPr lang="en-US" dirty="0" smtClean="0"/>
              <a:t> Technology Company</a:t>
            </a:r>
            <a:endParaRPr lang="en-US" dirty="0"/>
          </a:p>
          <a:p>
            <a:pPr algn="l"/>
            <a:r>
              <a:rPr lang="en-US" dirty="0" smtClean="0"/>
              <a:t>5 MAR 2019</a:t>
            </a:r>
            <a:endParaRPr lang="en-US" dirty="0"/>
          </a:p>
          <a:p>
            <a:pPr algn="l"/>
            <a:r>
              <a:rPr lang="en-US" dirty="0" smtClean="0"/>
              <a:t>Atlanta 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2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Blade Dynamics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7788" y="1939670"/>
            <a:ext cx="4629150" cy="296913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FLAP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PITCH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LEAD / LAG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4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BLADE TRACK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108960"/>
            <a:ext cx="2949178" cy="2760028"/>
          </a:xfrm>
        </p:spPr>
        <p:txBody>
          <a:bodyPr/>
          <a:lstStyle/>
          <a:p>
            <a:r>
              <a:rPr lang="en-US" dirty="0" smtClean="0"/>
              <a:t>TIP PATH</a:t>
            </a:r>
          </a:p>
          <a:p>
            <a:endParaRPr lang="en-US" dirty="0"/>
          </a:p>
          <a:p>
            <a:r>
              <a:rPr lang="en-US" dirty="0" smtClean="0"/>
              <a:t>VERTICAL FORCES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11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039" y="2160270"/>
            <a:ext cx="6159899" cy="31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45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STROBEX TRACK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80310"/>
            <a:ext cx="2949178" cy="3388678"/>
          </a:xfrm>
        </p:spPr>
        <p:txBody>
          <a:bodyPr/>
          <a:lstStyle/>
          <a:p>
            <a:r>
              <a:rPr lang="en-US" dirty="0" smtClean="0"/>
              <a:t>TIMED FLASH FROM TRIGGER ON SWASHPLATE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12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829" y="3020190"/>
            <a:ext cx="6624059" cy="304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16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290899" cy="628650"/>
          </a:xfrm>
        </p:spPr>
        <p:txBody>
          <a:bodyPr/>
          <a:lstStyle/>
          <a:p>
            <a:r>
              <a:rPr lang="en-US" dirty="0" smtClean="0"/>
              <a:t>STROBEX TIP TARGET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228917"/>
            <a:ext cx="8105458" cy="364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292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TRACKER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20620" y="925830"/>
            <a:ext cx="2949178" cy="123444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PASSIVE OBSERVATION OF BLADE SHADOW THROUGH A ‘GATE’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14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841" y="2354580"/>
            <a:ext cx="7463135" cy="336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88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6502480" cy="765810"/>
          </a:xfrm>
        </p:spPr>
        <p:txBody>
          <a:bodyPr/>
          <a:lstStyle/>
          <a:p>
            <a:r>
              <a:rPr lang="en-US" dirty="0" smtClean="0"/>
              <a:t>OPTICAL TRACK PRESENTATION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840" y="1365988"/>
            <a:ext cx="7408228" cy="3946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46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7554039" cy="640080"/>
          </a:xfrm>
        </p:spPr>
        <p:txBody>
          <a:bodyPr/>
          <a:lstStyle/>
          <a:p>
            <a:r>
              <a:rPr lang="en-US" dirty="0" smtClean="0"/>
              <a:t>PROS /CONS OF TRACK AND TRACK DEVICES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564" y="1977390"/>
            <a:ext cx="7382589" cy="38115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TRACKING FLAG</a:t>
            </a:r>
          </a:p>
          <a:p>
            <a:r>
              <a:rPr lang="en-US" sz="1800" dirty="0" smtClean="0"/>
              <a:t>PROS		</a:t>
            </a:r>
          </a:p>
          <a:p>
            <a:r>
              <a:rPr lang="en-US" sz="1800" dirty="0" smtClean="0"/>
              <a:t>Inexpensive.  Easy to interpret</a:t>
            </a:r>
          </a:p>
          <a:p>
            <a:r>
              <a:rPr lang="en-US" sz="1800" dirty="0" smtClean="0"/>
              <a:t>CONS</a:t>
            </a:r>
          </a:p>
          <a:p>
            <a:r>
              <a:rPr lang="en-US" sz="1800" dirty="0" smtClean="0"/>
              <a:t>Can only be used on ground. Hazardous in gusty winds.</a:t>
            </a:r>
          </a:p>
          <a:p>
            <a:r>
              <a:rPr lang="en-US" sz="1800" dirty="0" smtClean="0"/>
              <a:t>Require two crew members</a:t>
            </a:r>
          </a:p>
          <a:p>
            <a:r>
              <a:rPr lang="en-US" sz="1800" dirty="0" smtClean="0"/>
              <a:t>Unlikely to resolve track to a smooth ride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35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7554039" cy="640080"/>
          </a:xfrm>
        </p:spPr>
        <p:txBody>
          <a:bodyPr/>
          <a:lstStyle/>
          <a:p>
            <a:r>
              <a:rPr lang="en-US" dirty="0" smtClean="0"/>
              <a:t>PROS /CONS OF TRACK AND TRACK DEVICES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564" y="1977390"/>
            <a:ext cx="7382589" cy="38115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STROBEX</a:t>
            </a:r>
          </a:p>
          <a:p>
            <a:r>
              <a:rPr lang="en-US" sz="1800" dirty="0" smtClean="0"/>
              <a:t>PROS		</a:t>
            </a:r>
          </a:p>
          <a:p>
            <a:r>
              <a:rPr lang="en-US" sz="1800" dirty="0" smtClean="0"/>
              <a:t>“Live” unprocessed image.  Easy to interpret. Can be used in any flight or ground mode. May be used independently of processor.</a:t>
            </a:r>
          </a:p>
          <a:p>
            <a:r>
              <a:rPr lang="en-US" sz="1800" dirty="0" smtClean="0"/>
              <a:t>CONS</a:t>
            </a:r>
          </a:p>
          <a:p>
            <a:r>
              <a:rPr lang="en-US" sz="1800" dirty="0" smtClean="0"/>
              <a:t>Track “targets” may affect blade flight. Target material may erode in rain.</a:t>
            </a:r>
          </a:p>
          <a:p>
            <a:r>
              <a:rPr lang="en-US" sz="1800" dirty="0" smtClean="0"/>
              <a:t>Does not input to processor for archive or solution generation.</a:t>
            </a:r>
          </a:p>
          <a:p>
            <a:r>
              <a:rPr lang="en-US" sz="1800" dirty="0" smtClean="0"/>
              <a:t>Chance a good track does not result in a good ride.</a:t>
            </a:r>
          </a:p>
          <a:p>
            <a:r>
              <a:rPr lang="en-US" sz="1800" dirty="0" smtClean="0"/>
              <a:t>Difficult to see in some lighting conditions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67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7554039" cy="640080"/>
          </a:xfrm>
        </p:spPr>
        <p:txBody>
          <a:bodyPr/>
          <a:lstStyle/>
          <a:p>
            <a:r>
              <a:rPr lang="en-US" dirty="0" smtClean="0"/>
              <a:t>PROS /CONS OF TRACK AND TRACK DEVICES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564" y="1977390"/>
            <a:ext cx="7382589" cy="38115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OPTICAL TRACKER</a:t>
            </a:r>
          </a:p>
          <a:p>
            <a:r>
              <a:rPr lang="en-US" sz="1800" dirty="0" smtClean="0"/>
              <a:t>PROS		</a:t>
            </a:r>
          </a:p>
          <a:p>
            <a:r>
              <a:rPr lang="en-US" sz="1800" dirty="0" smtClean="0"/>
              <a:t>Accurate when working properly. Passive – no need to attach targets. Can be archived. Very good at diagnosing lead / lag problems</a:t>
            </a:r>
          </a:p>
          <a:p>
            <a:r>
              <a:rPr lang="en-US" sz="1800" dirty="0" smtClean="0"/>
              <a:t>CONS</a:t>
            </a:r>
          </a:p>
          <a:p>
            <a:r>
              <a:rPr lang="en-US" sz="1800" dirty="0" smtClean="0"/>
              <a:t>Subject to optical errors. Processed image may not show transient events.</a:t>
            </a:r>
          </a:p>
          <a:p>
            <a:r>
              <a:rPr lang="en-US" sz="1800" dirty="0" smtClean="0"/>
              <a:t>If track data is in error and the solutions are generated based on optical track image,  success in track and balance is doubtful.</a:t>
            </a:r>
          </a:p>
          <a:p>
            <a:r>
              <a:rPr lang="en-US" sz="1800" dirty="0" smtClean="0"/>
              <a:t>Handheld ones are subject to errors due to aircraft motion.</a:t>
            </a:r>
          </a:p>
          <a:p>
            <a:r>
              <a:rPr lang="en-US" sz="1800" dirty="0" smtClean="0"/>
              <a:t>Good tip path ay not be best ride.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23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4993719" cy="64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VERTICAL VIBRATION SENSOR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1097279"/>
            <a:ext cx="7435850" cy="507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60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3E91B2-3CB5-4E38-A467-30BCFAA1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0240FB-7AE1-42B2-9EAE-2BB95779C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Machines and Vibration Overview</a:t>
            </a:r>
            <a:endParaRPr lang="en-US" dirty="0"/>
          </a:p>
          <a:p>
            <a:r>
              <a:rPr lang="en-US" dirty="0" smtClean="0"/>
              <a:t>What is vibration?</a:t>
            </a:r>
            <a:endParaRPr lang="en-US" dirty="0"/>
          </a:p>
          <a:p>
            <a:pPr lvl="1"/>
            <a:r>
              <a:rPr lang="en-US" dirty="0" smtClean="0"/>
              <a:t>Displacement</a:t>
            </a:r>
          </a:p>
          <a:p>
            <a:pPr lvl="2"/>
            <a:r>
              <a:rPr lang="en-US" dirty="0" smtClean="0"/>
              <a:t>Mils (.001 inch) peak to peak</a:t>
            </a:r>
            <a:endParaRPr lang="en-US" dirty="0"/>
          </a:p>
          <a:p>
            <a:pPr lvl="1"/>
            <a:r>
              <a:rPr lang="en-US" dirty="0" smtClean="0"/>
              <a:t>G</a:t>
            </a:r>
          </a:p>
          <a:p>
            <a:pPr lvl="2"/>
            <a:r>
              <a:rPr lang="en-US" dirty="0" smtClean="0"/>
              <a:t>Change in direction</a:t>
            </a:r>
          </a:p>
          <a:p>
            <a:pPr lvl="1"/>
            <a:r>
              <a:rPr lang="en-US" dirty="0" smtClean="0"/>
              <a:t>Velocity</a:t>
            </a:r>
          </a:p>
          <a:p>
            <a:pPr lvl="2"/>
            <a:r>
              <a:rPr lang="en-US" dirty="0" smtClean="0"/>
              <a:t>Speed through zero crossing</a:t>
            </a:r>
          </a:p>
          <a:p>
            <a:pPr lvl="1"/>
            <a:r>
              <a:rPr lang="en-US" dirty="0" smtClean="0"/>
              <a:t>Phase</a:t>
            </a:r>
            <a:endParaRPr lang="en-US" dirty="0"/>
          </a:p>
          <a:p>
            <a:pPr lvl="2"/>
            <a:r>
              <a:rPr lang="en-US" dirty="0" smtClean="0"/>
              <a:t>When it happens in a cycle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28D4870-F3FB-4DF9-B2E7-EBD72C1A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61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6708219" cy="53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VERTICAL VIBRATION SENSOR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417320"/>
            <a:ext cx="7016829" cy="445166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Always gives correct information on vertical ride quality.</a:t>
            </a:r>
          </a:p>
          <a:p>
            <a:endParaRPr lang="en-US" sz="3600" dirty="0"/>
          </a:p>
          <a:p>
            <a:r>
              <a:rPr lang="en-US" sz="3600" dirty="0" smtClean="0"/>
              <a:t>Visual track is correct only 90 % of the time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95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6148149" cy="617220"/>
          </a:xfrm>
        </p:spPr>
        <p:txBody>
          <a:bodyPr/>
          <a:lstStyle/>
          <a:p>
            <a:r>
              <a:rPr lang="en-US" dirty="0" smtClean="0"/>
              <a:t>VERTICAL VIBRATION SENSOR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417320"/>
            <a:ext cx="7634049" cy="445166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Must be used with a polar chart or solution generating balancer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dirty="0" smtClean="0"/>
              <a:t>Readings may be corrupted by Lateral imbalance or worn components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94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450919" cy="53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Vertical Polar Chart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Polar charts are flight condition specific</a:t>
            </a:r>
            <a:endParaRPr lang="en-US" sz="2800" dirty="0"/>
          </a:p>
          <a:p>
            <a:r>
              <a:rPr lang="en-US" sz="2800" dirty="0" smtClean="0"/>
              <a:t>Solutions may be tab or pitch change rod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22</a:t>
            </a:fld>
            <a:endParaRPr lang="en-US"/>
          </a:p>
        </p:txBody>
      </p:sp>
      <p:pic>
        <p:nvPicPr>
          <p:cNvPr id="6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9019" y="802927"/>
            <a:ext cx="4875289" cy="5066061"/>
          </a:xfrm>
        </p:spPr>
      </p:pic>
    </p:spTree>
    <p:extLst>
      <p:ext uri="{BB962C8B-B14F-4D97-AF65-F5344CB8AC3E}">
        <p14:creationId xmlns:p14="http://schemas.microsoft.com/office/powerpoint/2010/main" val="3357856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285750"/>
            <a:ext cx="4410789" cy="605820"/>
          </a:xfrm>
        </p:spPr>
        <p:txBody>
          <a:bodyPr/>
          <a:lstStyle/>
          <a:p>
            <a:r>
              <a:rPr lang="en-US" dirty="0" smtClean="0"/>
              <a:t>PITCH CHANGE ROD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Entire blade angle is increased increasing lift  or decreased decreasing lift.</a:t>
            </a:r>
          </a:p>
          <a:p>
            <a:endParaRPr lang="en-US" sz="2000" dirty="0"/>
          </a:p>
          <a:p>
            <a:r>
              <a:rPr lang="en-US" sz="2000" dirty="0" smtClean="0"/>
              <a:t>REMEMBER! Any time lift is increased, drag is also increased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23</a:t>
            </a:fld>
            <a:endParaRPr lang="en-US"/>
          </a:p>
        </p:txBody>
      </p:sp>
      <p:pic>
        <p:nvPicPr>
          <p:cNvPr id="6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6323" y="1881186"/>
            <a:ext cx="4910615" cy="3273743"/>
          </a:xfrm>
        </p:spPr>
      </p:pic>
    </p:spTree>
    <p:extLst>
      <p:ext uri="{BB962C8B-B14F-4D97-AF65-F5344CB8AC3E}">
        <p14:creationId xmlns:p14="http://schemas.microsoft.com/office/powerpoint/2010/main" val="394021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6822519" cy="617220"/>
          </a:xfrm>
        </p:spPr>
        <p:txBody>
          <a:bodyPr/>
          <a:lstStyle/>
          <a:p>
            <a:r>
              <a:rPr lang="en-US" dirty="0" smtClean="0"/>
              <a:t>TRIM TAB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1507569" cy="38115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Increasing affect as airspeed </a:t>
            </a:r>
            <a:r>
              <a:rPr lang="en-US" sz="2400" dirty="0" smtClean="0"/>
              <a:t>increases</a:t>
            </a:r>
          </a:p>
          <a:p>
            <a:r>
              <a:rPr lang="en-US" sz="2400" dirty="0" smtClean="0"/>
              <a:t>Changes collective forces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2" descr="E:\DCIM\102KZ990\notchta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0" y="1688694"/>
            <a:ext cx="5910898" cy="443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162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816679" cy="617220"/>
          </a:xfrm>
        </p:spPr>
        <p:txBody>
          <a:bodyPr/>
          <a:lstStyle/>
          <a:p>
            <a:r>
              <a:rPr lang="en-US" dirty="0" smtClean="0"/>
              <a:t>TRIM TAB – How it works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200" y="1863090"/>
            <a:ext cx="8200738" cy="21750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0060" y="4331970"/>
            <a:ext cx="7475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Up tab causes a down force on the trailing edge causes the blade to pitch up. This is OPPOSITE the way it works on a Fixed Wing!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6813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605790"/>
          </a:xfrm>
        </p:spPr>
        <p:txBody>
          <a:bodyPr/>
          <a:lstStyle/>
          <a:p>
            <a:r>
              <a:rPr lang="en-US" dirty="0" smtClean="0"/>
              <a:t>TAB TOOLS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154430"/>
            <a:ext cx="2949178" cy="4714558"/>
          </a:xfrm>
        </p:spPr>
        <p:txBody>
          <a:bodyPr>
            <a:noAutofit/>
          </a:bodyPr>
          <a:lstStyle/>
          <a:p>
            <a:r>
              <a:rPr lang="en-US" sz="2400" dirty="0" smtClean="0"/>
              <a:t>Most tabs are measured in degrees</a:t>
            </a:r>
          </a:p>
          <a:p>
            <a:r>
              <a:rPr lang="en-US" sz="2400" dirty="0" smtClean="0"/>
              <a:t>Newer designed tools measure tab displacement in Mils</a:t>
            </a:r>
          </a:p>
          <a:p>
            <a:endParaRPr lang="en-US" sz="2400" dirty="0"/>
          </a:p>
          <a:p>
            <a:r>
              <a:rPr lang="en-US" sz="2400" dirty="0" smtClean="0"/>
              <a:t>Beware! Some </a:t>
            </a:r>
            <a:r>
              <a:rPr lang="en-US" sz="2400" dirty="0" err="1" smtClean="0"/>
              <a:t>Eurocopter</a:t>
            </a:r>
            <a:r>
              <a:rPr lang="en-US" sz="2400" dirty="0" smtClean="0"/>
              <a:t> tools measure up tab in MINUS degrees opposite to industry standards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26</a:t>
            </a:fld>
            <a:endParaRPr lang="en-US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4522" y="850409"/>
            <a:ext cx="2626822" cy="1970116"/>
          </a:xfr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44" y="1835467"/>
            <a:ext cx="2061210" cy="154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010" y="3323735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364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4856559" cy="53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LATERAL VIBRATION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177290"/>
            <a:ext cx="2949178" cy="38115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Due primarily to imbalance in the rotor plane of rotation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38" y="2446020"/>
            <a:ext cx="6716050" cy="33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62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80" y="-388620"/>
            <a:ext cx="4959429" cy="1600200"/>
          </a:xfrm>
        </p:spPr>
        <p:txBody>
          <a:bodyPr/>
          <a:lstStyle/>
          <a:p>
            <a:r>
              <a:rPr lang="en-US" dirty="0" smtClean="0"/>
              <a:t>SYNCRONIZING EVENTS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08760"/>
            <a:ext cx="2949178" cy="43602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Typically a magnetic pickup is triggered by a ferrous interrupter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Must be 	ferrous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Requires a 	close</a:t>
            </a:r>
            <a:r>
              <a:rPr lang="en-US" sz="2400" dirty="0"/>
              <a:t>	</a:t>
            </a:r>
            <a:r>
              <a:rPr lang="en-US" sz="2400" dirty="0" smtClean="0"/>
              <a:t>proximity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.</a:t>
            </a:r>
            <a:r>
              <a:rPr lang="en-US" sz="2400" dirty="0" smtClean="0"/>
              <a:t>050” </a:t>
            </a:r>
            <a:r>
              <a:rPr lang="en-US" sz="2400" dirty="0" smtClean="0"/>
              <a:t>Typical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28</a:t>
            </a:fld>
            <a:endParaRPr lang="en-US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7580" y="1689148"/>
            <a:ext cx="5019358" cy="4002992"/>
          </a:xfrm>
        </p:spPr>
      </p:pic>
    </p:spTree>
    <p:extLst>
      <p:ext uri="{BB962C8B-B14F-4D97-AF65-F5344CB8AC3E}">
        <p14:creationId xmlns:p14="http://schemas.microsoft.com/office/powerpoint/2010/main" val="686343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930729" cy="617220"/>
          </a:xfrm>
        </p:spPr>
        <p:txBody>
          <a:bodyPr>
            <a:normAutofit/>
          </a:bodyPr>
          <a:lstStyle/>
          <a:p>
            <a:r>
              <a:rPr lang="en-US" dirty="0" smtClean="0"/>
              <a:t>MAGNETIC PICKUP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7330" y="987426"/>
            <a:ext cx="7019211" cy="4873625"/>
          </a:xfrm>
        </p:spPr>
        <p:txBody>
          <a:bodyPr/>
          <a:lstStyle/>
          <a:p>
            <a:r>
              <a:rPr lang="en-US" dirty="0" err="1" smtClean="0"/>
              <a:t>Syncronizes</a:t>
            </a:r>
            <a:r>
              <a:rPr lang="en-US" dirty="0" smtClean="0"/>
              <a:t> </a:t>
            </a:r>
            <a:r>
              <a:rPr lang="en-US" dirty="0" err="1" smtClean="0"/>
              <a:t>Strobex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Syncronizes</a:t>
            </a:r>
            <a:r>
              <a:rPr lang="en-US" dirty="0" smtClean="0"/>
              <a:t> blade order for optical trackers</a:t>
            </a:r>
          </a:p>
          <a:p>
            <a:r>
              <a:rPr lang="en-US" dirty="0" smtClean="0"/>
              <a:t>Provides a reference point from which phase angle is derived</a:t>
            </a:r>
          </a:p>
          <a:p>
            <a:r>
              <a:rPr lang="en-US" dirty="0" smtClean="0"/>
              <a:t>Sets band pass filtering for accelerometers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9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E1C0E-4339-40AE-AACC-6295643D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571500"/>
          </a:xfrm>
        </p:spPr>
        <p:txBody>
          <a:bodyPr/>
          <a:lstStyle/>
          <a:p>
            <a:r>
              <a:rPr lang="en-US" dirty="0" smtClean="0"/>
              <a:t>Vibration Basic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BBA442-2BB7-43FF-B804-C073985FE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70220" y="582930"/>
            <a:ext cx="4719399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Vibration is the oscillation of an object having a forcing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oscillation may be periodic or random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Out of balance is periodic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aerodynamic functions are periodic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White noise (ex continuous combustion) is random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EE11165-90E3-4472-8DFD-5BF961DE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490" y="2901054"/>
            <a:ext cx="7762558" cy="224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588079" cy="53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MAGNETIC PICKUP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980" y="987426"/>
            <a:ext cx="7533561" cy="4873625"/>
          </a:xfrm>
        </p:spPr>
        <p:txBody>
          <a:bodyPr/>
          <a:lstStyle/>
          <a:p>
            <a:r>
              <a:rPr lang="en-US" dirty="0" smtClean="0"/>
              <a:t>Magnetic pickup identifies master blade from which adjustments are referenced</a:t>
            </a:r>
          </a:p>
          <a:p>
            <a:r>
              <a:rPr lang="en-US" dirty="0" smtClean="0"/>
              <a:t>Screw this up and you are in for a long day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13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700" y="228629"/>
            <a:ext cx="6102429" cy="53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Photocell as a one per rev trigger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31</a:t>
            </a:fld>
            <a:endParaRPr lang="en-US"/>
          </a:p>
        </p:txBody>
      </p:sp>
      <p:pic>
        <p:nvPicPr>
          <p:cNvPr id="6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51" y="897891"/>
            <a:ext cx="7989599" cy="4919980"/>
          </a:xfrm>
        </p:spPr>
      </p:pic>
    </p:spTree>
    <p:extLst>
      <p:ext uri="{BB962C8B-B14F-4D97-AF65-F5344CB8AC3E}">
        <p14:creationId xmlns:p14="http://schemas.microsoft.com/office/powerpoint/2010/main" val="2090499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53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Photocell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4441" y="2217420"/>
            <a:ext cx="5262497" cy="215435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Triggers off reflective tape</a:t>
            </a:r>
          </a:p>
          <a:p>
            <a:endParaRPr lang="en-US" sz="2800" dirty="0"/>
          </a:p>
          <a:p>
            <a:r>
              <a:rPr lang="en-US" sz="2800" dirty="0" smtClean="0"/>
              <a:t>Require “dwell”</a:t>
            </a:r>
          </a:p>
          <a:p>
            <a:r>
              <a:rPr lang="en-US" sz="2800" dirty="0" smtClean="0"/>
              <a:t>Time.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92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7073979" cy="640080"/>
          </a:xfrm>
        </p:spPr>
        <p:txBody>
          <a:bodyPr/>
          <a:lstStyle/>
          <a:p>
            <a:r>
              <a:rPr lang="en-US" dirty="0" smtClean="0"/>
              <a:t>MAIN ROTOR SMOOTHING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881" y="1193310"/>
            <a:ext cx="4629150" cy="4873625"/>
          </a:xfrm>
        </p:spPr>
        <p:txBody>
          <a:bodyPr/>
          <a:lstStyle/>
          <a:p>
            <a:r>
              <a:rPr lang="en-US" dirty="0" smtClean="0"/>
              <a:t>For articulated rotors…</a:t>
            </a:r>
          </a:p>
          <a:p>
            <a:pPr lvl="1"/>
            <a:r>
              <a:rPr lang="en-US" dirty="0" smtClean="0"/>
              <a:t>Ground track</a:t>
            </a:r>
          </a:p>
          <a:p>
            <a:pPr lvl="1"/>
            <a:r>
              <a:rPr lang="en-US" dirty="0" smtClean="0"/>
              <a:t>Hover track</a:t>
            </a:r>
          </a:p>
          <a:p>
            <a:pPr lvl="1"/>
            <a:r>
              <a:rPr lang="en-US" dirty="0" smtClean="0"/>
              <a:t>Inflight track</a:t>
            </a:r>
          </a:p>
          <a:p>
            <a:pPr lvl="1"/>
            <a:r>
              <a:rPr lang="en-US" dirty="0" smtClean="0"/>
              <a:t>Balance</a:t>
            </a:r>
          </a:p>
          <a:p>
            <a:pPr lvl="1"/>
            <a:r>
              <a:rPr lang="en-US" dirty="0" smtClean="0"/>
              <a:t>Check and adjust autorotation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6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7073979" cy="640080"/>
          </a:xfrm>
        </p:spPr>
        <p:txBody>
          <a:bodyPr/>
          <a:lstStyle/>
          <a:p>
            <a:r>
              <a:rPr lang="en-US" dirty="0" smtClean="0"/>
              <a:t>MAIN ROTOR SMOOTHING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881" y="1193310"/>
            <a:ext cx="4629150" cy="4873625"/>
          </a:xfrm>
        </p:spPr>
        <p:txBody>
          <a:bodyPr/>
          <a:lstStyle/>
          <a:p>
            <a:r>
              <a:rPr lang="en-US" dirty="0" smtClean="0"/>
              <a:t>For semi rigid rotors…</a:t>
            </a:r>
          </a:p>
          <a:p>
            <a:pPr lvl="1"/>
            <a:r>
              <a:rPr lang="en-US" dirty="0" smtClean="0"/>
              <a:t>Ground track</a:t>
            </a:r>
          </a:p>
          <a:p>
            <a:pPr lvl="1"/>
            <a:r>
              <a:rPr lang="en-US" dirty="0" smtClean="0"/>
              <a:t>Hover track</a:t>
            </a:r>
          </a:p>
          <a:p>
            <a:pPr lvl="1"/>
            <a:r>
              <a:rPr lang="en-US" dirty="0" smtClean="0"/>
              <a:t>Hover balance</a:t>
            </a:r>
          </a:p>
          <a:p>
            <a:pPr lvl="1"/>
            <a:r>
              <a:rPr lang="en-US" dirty="0" smtClean="0"/>
              <a:t>In flight track</a:t>
            </a:r>
          </a:p>
          <a:p>
            <a:pPr lvl="1"/>
            <a:r>
              <a:rPr lang="en-US" dirty="0" smtClean="0"/>
              <a:t>Check and adjust autorotation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6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896689" cy="53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 rotor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840" y="1083282"/>
            <a:ext cx="7542610" cy="4873625"/>
          </a:xfrm>
        </p:spPr>
        <p:txBody>
          <a:bodyPr/>
          <a:lstStyle/>
          <a:p>
            <a:r>
              <a:rPr lang="en-US" dirty="0" smtClean="0"/>
              <a:t>Go for broke with all adjustments</a:t>
            </a:r>
          </a:p>
          <a:p>
            <a:pPr lvl="1"/>
            <a:r>
              <a:rPr lang="en-US" dirty="0" smtClean="0"/>
              <a:t>Good for minor touch up</a:t>
            </a:r>
          </a:p>
          <a:p>
            <a:pPr lvl="1"/>
            <a:r>
              <a:rPr lang="en-US" dirty="0" smtClean="0"/>
              <a:t>Disastrous for new blades</a:t>
            </a:r>
          </a:p>
          <a:p>
            <a:pPr lvl="1"/>
            <a:r>
              <a:rPr lang="en-US" dirty="0" smtClean="0"/>
              <a:t>Familiarity with rotor essential</a:t>
            </a:r>
          </a:p>
          <a:p>
            <a:pPr lvl="1"/>
            <a:r>
              <a:rPr lang="en-US" dirty="0" smtClean="0"/>
              <a:t>OK with later smart chart algorithms that have proven track record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44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896689" cy="53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 rotor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840" y="1083282"/>
            <a:ext cx="7542610" cy="4873625"/>
          </a:xfrm>
        </p:spPr>
        <p:txBody>
          <a:bodyPr/>
          <a:lstStyle/>
          <a:p>
            <a:r>
              <a:rPr lang="en-US" dirty="0" smtClean="0"/>
              <a:t>Sequential adjustments</a:t>
            </a:r>
          </a:p>
          <a:p>
            <a:pPr lvl="1"/>
            <a:r>
              <a:rPr lang="en-US" dirty="0" smtClean="0"/>
              <a:t>Best bet for new blades</a:t>
            </a:r>
          </a:p>
          <a:p>
            <a:pPr lvl="1"/>
            <a:r>
              <a:rPr lang="en-US" dirty="0" smtClean="0"/>
              <a:t>Slower than go for broke (maybe)</a:t>
            </a:r>
          </a:p>
          <a:p>
            <a:pPr lvl="1"/>
            <a:r>
              <a:rPr lang="en-US" dirty="0" smtClean="0"/>
              <a:t>Easier to diagnose rotor problems</a:t>
            </a:r>
          </a:p>
          <a:p>
            <a:pPr lvl="1"/>
            <a:r>
              <a:rPr lang="en-US" dirty="0" smtClean="0"/>
              <a:t>Can be used with smart 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60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994410"/>
          </a:xfrm>
        </p:spPr>
        <p:txBody>
          <a:bodyPr/>
          <a:lstStyle/>
          <a:p>
            <a:r>
              <a:rPr lang="en-US" dirty="0" smtClean="0"/>
              <a:t>Helpful hints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841" y="987426"/>
            <a:ext cx="7886700" cy="4873625"/>
          </a:xfrm>
        </p:spPr>
        <p:txBody>
          <a:bodyPr/>
          <a:lstStyle/>
          <a:p>
            <a:r>
              <a:rPr lang="en-US" dirty="0" smtClean="0"/>
              <a:t>Record all readings and adjustments</a:t>
            </a:r>
          </a:p>
          <a:p>
            <a:pPr lvl="1"/>
            <a:r>
              <a:rPr lang="en-US" dirty="0" smtClean="0"/>
              <a:t>Try to replicate readings on adjustment removal</a:t>
            </a:r>
          </a:p>
          <a:p>
            <a:pPr lvl="1"/>
            <a:r>
              <a:rPr lang="en-US" dirty="0" smtClean="0"/>
              <a:t>Verify correct direction checking against track picture</a:t>
            </a:r>
          </a:p>
          <a:p>
            <a:pPr lvl="1"/>
            <a:r>
              <a:rPr lang="en-US" dirty="0" smtClean="0"/>
              <a:t>Have same mechanic make the changes</a:t>
            </a:r>
          </a:p>
          <a:p>
            <a:pPr lvl="1"/>
            <a:r>
              <a:rPr lang="en-US" dirty="0" smtClean="0"/>
              <a:t>Do not deviate from airspeeds or flight conditions when taking reading results.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28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930979" cy="53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Processors and Analyzers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280160"/>
            <a:ext cx="5930978" cy="45888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Q: Why aren’t we talking about the instruments that process the signals?</a:t>
            </a:r>
          </a:p>
          <a:p>
            <a:endParaRPr lang="en-US" sz="3200" dirty="0"/>
          </a:p>
          <a:p>
            <a:r>
              <a:rPr lang="en-US" sz="3200" dirty="0" smtClean="0"/>
              <a:t>A: User and use preference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48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53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245870"/>
            <a:ext cx="8022669" cy="4623118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Salient points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Cheaper balancers put more burden on user 	experience and qualification. They are more 	generic and not bound to specific software.</a:t>
            </a:r>
          </a:p>
          <a:p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Expensive Balancer / Processors are typically 	more capable and lend themselves to data 	archiving 	and data bases. Tied to aircraft specific software.</a:t>
            </a:r>
          </a:p>
          <a:p>
            <a:endParaRPr lang="en-US" sz="2800" dirty="0"/>
          </a:p>
          <a:p>
            <a:r>
              <a:rPr lang="en-US" sz="2800" dirty="0" smtClean="0"/>
              <a:t>	BOTH CAN DO A FINE JOB OF EOTOR SMOOTHING</a:t>
            </a:r>
            <a:endParaRPr lang="en-US" sz="2800" dirty="0"/>
          </a:p>
          <a:p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2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53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Vibration Basic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4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" y="1108710"/>
            <a:ext cx="8071168" cy="4724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623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662940"/>
          </a:xfrm>
        </p:spPr>
        <p:txBody>
          <a:bodyPr/>
          <a:lstStyle/>
          <a:p>
            <a:r>
              <a:rPr lang="en-US" dirty="0" smtClean="0"/>
              <a:t>TAIL ROTOR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Generally treated s a single plane balance</a:t>
            </a:r>
          </a:p>
          <a:p>
            <a:r>
              <a:rPr lang="en-US" sz="2400" dirty="0" smtClean="0"/>
              <a:t>More susceptible to sympathetic resonance making balance difficult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40</a:t>
            </a:fld>
            <a:endParaRPr lang="en-US"/>
          </a:p>
        </p:txBody>
      </p:sp>
      <p:pic>
        <p:nvPicPr>
          <p:cNvPr id="6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7788" y="1687526"/>
            <a:ext cx="4629150" cy="3473423"/>
          </a:xfrm>
        </p:spPr>
      </p:pic>
    </p:spTree>
    <p:extLst>
      <p:ext uri="{BB962C8B-B14F-4D97-AF65-F5344CB8AC3E}">
        <p14:creationId xmlns:p14="http://schemas.microsoft.com/office/powerpoint/2010/main" val="1438416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53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TAIL ROTOR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Small weight changes can have a large effect!</a:t>
            </a:r>
          </a:p>
          <a:p>
            <a:r>
              <a:rPr lang="en-US" sz="2400" dirty="0" smtClean="0"/>
              <a:t>Weigh weight accurately</a:t>
            </a:r>
          </a:p>
          <a:p>
            <a:r>
              <a:rPr lang="en-US" sz="2400" dirty="0" smtClean="0"/>
              <a:t>Feather bearings and trunnion preload are biggest problem.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3113" y="1740602"/>
            <a:ext cx="5023825" cy="36543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933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4193619" cy="651510"/>
          </a:xfrm>
        </p:spPr>
        <p:txBody>
          <a:bodyPr/>
          <a:lstStyle/>
          <a:p>
            <a:r>
              <a:rPr lang="en-US" dirty="0" smtClean="0"/>
              <a:t>SPECTRUM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1360170"/>
            <a:ext cx="7796451" cy="4500881"/>
          </a:xfrm>
        </p:spPr>
        <p:txBody>
          <a:bodyPr/>
          <a:lstStyle/>
          <a:p>
            <a:r>
              <a:rPr lang="en-US" dirty="0" smtClean="0"/>
              <a:t>Vibration spectra consist of frequency on the X axis (increasing left to right), and amplitude (amount) on the Y axis – bottom to top.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469" y="3610610"/>
            <a:ext cx="5195345" cy="266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41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6411040" cy="53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Frequency Identifies Component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43</a:t>
            </a:fld>
            <a:endParaRPr lang="en-US"/>
          </a:p>
        </p:txBody>
      </p:sp>
      <p:pic>
        <p:nvPicPr>
          <p:cNvPr id="6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331" y="1108014"/>
            <a:ext cx="7589519" cy="4395352"/>
          </a:xfrm>
        </p:spPr>
      </p:pic>
      <p:sp>
        <p:nvSpPr>
          <p:cNvPr id="7" name="TextBox 6"/>
          <p:cNvSpPr txBox="1"/>
          <p:nvPr/>
        </p:nvSpPr>
        <p:spPr>
          <a:xfrm>
            <a:off x="548640" y="1450141"/>
            <a:ext cx="289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Rotor 487 @ 100%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26380" y="3749040"/>
            <a:ext cx="1863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Eng</a:t>
            </a:r>
            <a:r>
              <a:rPr lang="en-US" dirty="0" smtClean="0"/>
              <a:t> N1 50790</a:t>
            </a:r>
          </a:p>
          <a:p>
            <a:r>
              <a:rPr lang="en-US" dirty="0" err="1" smtClean="0"/>
              <a:t>Eng</a:t>
            </a:r>
            <a:r>
              <a:rPr lang="en-US" dirty="0" smtClean="0"/>
              <a:t> N2 33,000</a:t>
            </a:r>
          </a:p>
          <a:p>
            <a:r>
              <a:rPr lang="en-US" dirty="0" err="1" smtClean="0"/>
              <a:t>Eng</a:t>
            </a:r>
            <a:r>
              <a:rPr lang="en-US" dirty="0" smtClean="0"/>
              <a:t> Output 6000</a:t>
            </a:r>
          </a:p>
          <a:p>
            <a:r>
              <a:rPr lang="en-US" dirty="0" smtClean="0"/>
              <a:t>TR DS 2120</a:t>
            </a:r>
          </a:p>
          <a:p>
            <a:r>
              <a:rPr lang="en-US" dirty="0" smtClean="0"/>
              <a:t>TR 2900</a:t>
            </a:r>
          </a:p>
          <a:p>
            <a:r>
              <a:rPr lang="en-US" dirty="0" smtClean="0"/>
              <a:t>TR 2 rev 5800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91641" y="5253633"/>
            <a:ext cx="308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bevel Gear mesh ~22000</a:t>
            </a:r>
          </a:p>
          <a:p>
            <a:r>
              <a:rPr lang="en-US" dirty="0" smtClean="0"/>
              <a:t>PTO Gear mesh 301000</a:t>
            </a:r>
          </a:p>
          <a:p>
            <a:r>
              <a:rPr lang="en-US" dirty="0" smtClean="0"/>
              <a:t>TR gear mesh 65000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39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382339" cy="53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Tying it together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323" y="1634490"/>
            <a:ext cx="8369138" cy="41490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80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4330779" cy="53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Spectrum Analysis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730" y="2029656"/>
            <a:ext cx="6229350" cy="392725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120140"/>
            <a:ext cx="8102680" cy="909516"/>
          </a:xfrm>
        </p:spPr>
        <p:txBody>
          <a:bodyPr/>
          <a:lstStyle/>
          <a:p>
            <a:r>
              <a:rPr lang="en-US" dirty="0" smtClean="0"/>
              <a:t>Think in terms of Cycles per minute instead of RPM</a:t>
            </a:r>
          </a:p>
          <a:p>
            <a:r>
              <a:rPr lang="en-US" dirty="0" smtClean="0"/>
              <a:t>Gear box gear mesh rates can be very high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61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-914400"/>
            <a:ext cx="7519749" cy="1600200"/>
          </a:xfrm>
        </p:spPr>
        <p:txBody>
          <a:bodyPr/>
          <a:lstStyle/>
          <a:p>
            <a:r>
              <a:rPr lang="en-US" dirty="0" smtClean="0"/>
              <a:t>How to use Spectrum to your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426"/>
            <a:ext cx="8059341" cy="4873625"/>
          </a:xfrm>
        </p:spPr>
        <p:txBody>
          <a:bodyPr/>
          <a:lstStyle/>
          <a:p>
            <a:r>
              <a:rPr lang="en-US" dirty="0" smtClean="0"/>
              <a:t>One time shot</a:t>
            </a:r>
          </a:p>
          <a:p>
            <a:pPr lvl="1"/>
            <a:r>
              <a:rPr lang="en-US" dirty="0" smtClean="0"/>
              <a:t>If you know exceedance amplitude numbers you know exactly what to look at to correct</a:t>
            </a:r>
          </a:p>
          <a:p>
            <a:pPr lvl="1"/>
            <a:r>
              <a:rPr lang="en-US" dirty="0" smtClean="0"/>
              <a:t>Digital media can be shared among other technical staff</a:t>
            </a:r>
          </a:p>
          <a:p>
            <a:pPr lvl="1"/>
            <a:r>
              <a:rPr lang="en-US" dirty="0" smtClean="0"/>
              <a:t>Largest peaks are generally what you feel</a:t>
            </a:r>
          </a:p>
          <a:p>
            <a:pPr lvl="1"/>
            <a:r>
              <a:rPr lang="en-US" dirty="0" smtClean="0"/>
              <a:t>Try to standardize on locations</a:t>
            </a:r>
          </a:p>
          <a:p>
            <a:pPr lvl="1"/>
            <a:r>
              <a:rPr lang="en-US" dirty="0" smtClean="0"/>
              <a:t>Can be compared to other aircraft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616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-914400"/>
            <a:ext cx="7519749" cy="1600200"/>
          </a:xfrm>
        </p:spPr>
        <p:txBody>
          <a:bodyPr/>
          <a:lstStyle/>
          <a:p>
            <a:r>
              <a:rPr lang="en-US" dirty="0" smtClean="0"/>
              <a:t>How to use Spectrum to your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426"/>
            <a:ext cx="8059341" cy="4873625"/>
          </a:xfrm>
        </p:spPr>
        <p:txBody>
          <a:bodyPr/>
          <a:lstStyle/>
          <a:p>
            <a:r>
              <a:rPr lang="en-US" dirty="0" smtClean="0"/>
              <a:t>Sequence of data over time</a:t>
            </a:r>
          </a:p>
          <a:p>
            <a:pPr lvl="1"/>
            <a:r>
              <a:rPr lang="en-US" dirty="0" smtClean="0"/>
              <a:t>It is always best to judge an aircraft against itself</a:t>
            </a:r>
          </a:p>
          <a:p>
            <a:pPr lvl="1"/>
            <a:r>
              <a:rPr lang="en-US" dirty="0" smtClean="0"/>
              <a:t>Trends can be monitored over the aircrafts history</a:t>
            </a:r>
          </a:p>
          <a:p>
            <a:pPr lvl="1"/>
            <a:r>
              <a:rPr lang="en-US" dirty="0" smtClean="0"/>
              <a:t>Interval has to be short enough to catch incipient problems</a:t>
            </a:r>
          </a:p>
          <a:p>
            <a:pPr lvl="1"/>
            <a:r>
              <a:rPr lang="en-US" dirty="0" smtClean="0"/>
              <a:t>Interval has to be long enough to allow helicopter to change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041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-914400"/>
            <a:ext cx="7519749" cy="1600200"/>
          </a:xfrm>
        </p:spPr>
        <p:txBody>
          <a:bodyPr/>
          <a:lstStyle/>
          <a:p>
            <a:r>
              <a:rPr lang="en-US" dirty="0" smtClean="0"/>
              <a:t>How to use Spectrum to your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426"/>
            <a:ext cx="8059341" cy="4873625"/>
          </a:xfrm>
        </p:spPr>
        <p:txBody>
          <a:bodyPr/>
          <a:lstStyle/>
          <a:p>
            <a:r>
              <a:rPr lang="en-US" dirty="0" smtClean="0"/>
              <a:t>Health and Usage monitoring</a:t>
            </a:r>
          </a:p>
          <a:p>
            <a:pPr lvl="1"/>
            <a:r>
              <a:rPr lang="en-US" dirty="0" smtClean="0"/>
              <a:t>Can provide real time monitoring</a:t>
            </a:r>
          </a:p>
          <a:p>
            <a:pPr lvl="1"/>
            <a:r>
              <a:rPr lang="en-US" dirty="0" smtClean="0"/>
              <a:t>Requires a substantial investment in equipment (per aircraft) and personnel (someone has to look at and judge serviceability)</a:t>
            </a:r>
          </a:p>
          <a:p>
            <a:pPr lvl="1"/>
            <a:r>
              <a:rPr lang="en-US" dirty="0" smtClean="0"/>
              <a:t>Cost effective for large aircraft or where down time needs to be minimized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94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3061" y="1005840"/>
            <a:ext cx="2949178" cy="1040130"/>
          </a:xfrm>
        </p:spPr>
        <p:txBody>
          <a:bodyPr>
            <a:noAutofit/>
          </a:bodyPr>
          <a:lstStyle/>
          <a:p>
            <a:r>
              <a:rPr lang="en-US" sz="4800" dirty="0" smtClean="0"/>
              <a:t>Q &amp; A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1590" y="2971800"/>
            <a:ext cx="63322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presentation has been brought to you compliments of Helicopter Technology Company, Los Angeles, </a:t>
            </a:r>
            <a:r>
              <a:rPr lang="en-US" sz="2800" dirty="0" smtClean="0"/>
              <a:t>California</a:t>
            </a:r>
          </a:p>
          <a:p>
            <a:endParaRPr lang="en-US" sz="2800" dirty="0"/>
          </a:p>
          <a:p>
            <a:r>
              <a:rPr lang="en-US" sz="2800" smtClean="0"/>
              <a:t>See us at Booth C4302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815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6753939" cy="594360"/>
          </a:xfrm>
        </p:spPr>
        <p:txBody>
          <a:bodyPr/>
          <a:lstStyle/>
          <a:p>
            <a:r>
              <a:rPr lang="en-US" dirty="0" smtClean="0"/>
              <a:t>Vibration Basic – The sine wave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5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" y="2401967"/>
            <a:ext cx="8219758" cy="3554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35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5416629" cy="53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Frequency Vibration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6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1" y="1245871"/>
            <a:ext cx="769157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33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E1C0E-4339-40AE-AACC-6295643D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571500"/>
          </a:xfrm>
        </p:spPr>
        <p:txBody>
          <a:bodyPr/>
          <a:lstStyle/>
          <a:p>
            <a:r>
              <a:rPr lang="en-US" dirty="0" smtClean="0"/>
              <a:t>Vibration Basic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BBA442-2BB7-43FF-B804-C073985FE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70220" y="582930"/>
            <a:ext cx="4719399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Vibration is the oscillation of an object having a forcing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oscillation may be periodic or random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Out of balance is periodic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aerodynamic functions are periodic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White noise (ex continuous combustion) is random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EE11165-90E3-4472-8DFD-5BF961DE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" y="2739412"/>
            <a:ext cx="7556818" cy="307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8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E1C0E-4339-40AE-AACC-6295643D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571500"/>
          </a:xfrm>
        </p:spPr>
        <p:txBody>
          <a:bodyPr/>
          <a:lstStyle/>
          <a:p>
            <a:r>
              <a:rPr lang="en-US" dirty="0" smtClean="0"/>
              <a:t>Vibration Basic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BBA442-2BB7-43FF-B804-C073985FE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70220" y="582930"/>
            <a:ext cx="4719399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Vibration is the oscillation of an object having a forcing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oscillation may be periodic or random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Out of balance is periodic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aerodynamic functions are periodic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White noise (ex continuous combustion) is random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EE11165-90E3-4472-8DFD-5BF961DE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8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50" y="2488724"/>
            <a:ext cx="7316788" cy="29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7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E1C0E-4339-40AE-AACC-6295643D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Aerodynamics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BBA442-2BB7-43FF-B804-C073985FE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forces acting on a helicopter blades are the same as those acting on an airplane wing, but with different consequences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EE11165-90E3-4472-8DFD-5BF961DE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623D-C739-46BE-BCD2-3C271712363A}" type="slidenum">
              <a:rPr lang="en-US" smtClean="0"/>
              <a:t>9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954" y="3394711"/>
            <a:ext cx="5433324" cy="23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29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2117</TotalTime>
  <Words>1067</Words>
  <Application>Microsoft Office PowerPoint</Application>
  <PresentationFormat>On-screen Show (4:3)</PresentationFormat>
  <Paragraphs>270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Wingdings</vt:lpstr>
      <vt:lpstr>Office Theme</vt:lpstr>
      <vt:lpstr>Helicopter Vibration and RTB</vt:lpstr>
      <vt:lpstr>Overview</vt:lpstr>
      <vt:lpstr>Vibration Basic</vt:lpstr>
      <vt:lpstr>Vibration Basic</vt:lpstr>
      <vt:lpstr>Vibration Basic – The sine wave</vt:lpstr>
      <vt:lpstr>High Frequency Vibration</vt:lpstr>
      <vt:lpstr>Vibration Basic</vt:lpstr>
      <vt:lpstr>Vibration Basic</vt:lpstr>
      <vt:lpstr>Basic Aerodynamics</vt:lpstr>
      <vt:lpstr>Blade Dynamics</vt:lpstr>
      <vt:lpstr>BLADE TRACK</vt:lpstr>
      <vt:lpstr>STROBEX TRACK</vt:lpstr>
      <vt:lpstr>STROBEX TIP TARGET</vt:lpstr>
      <vt:lpstr>OPTICAL TRACKER</vt:lpstr>
      <vt:lpstr>OPTICAL TRACK PRESENTATION</vt:lpstr>
      <vt:lpstr>PROS /CONS OF TRACK AND TRACK DEVICES</vt:lpstr>
      <vt:lpstr>PROS /CONS OF TRACK AND TRACK DEVICES</vt:lpstr>
      <vt:lpstr>PROS /CONS OF TRACK AND TRACK DEVICES</vt:lpstr>
      <vt:lpstr>VERTICAL VIBRATION SENSOR</vt:lpstr>
      <vt:lpstr>VERTICAL VIBRATION SENSOR</vt:lpstr>
      <vt:lpstr>VERTICAL VIBRATION SENSOR</vt:lpstr>
      <vt:lpstr>Vertical Polar Chart</vt:lpstr>
      <vt:lpstr>PITCH CHANGE ROD</vt:lpstr>
      <vt:lpstr>TRIM TAB</vt:lpstr>
      <vt:lpstr>TRIM TAB – How it works</vt:lpstr>
      <vt:lpstr>TAB TOOLS</vt:lpstr>
      <vt:lpstr>LATERAL VIBRATION</vt:lpstr>
      <vt:lpstr>SYNCRONIZING EVENTS</vt:lpstr>
      <vt:lpstr>MAGNETIC PICKUP</vt:lpstr>
      <vt:lpstr>MAGNETIC PICKUP</vt:lpstr>
      <vt:lpstr>Photocell as a one per rev trigger</vt:lpstr>
      <vt:lpstr>Photocell</vt:lpstr>
      <vt:lpstr>MAIN ROTOR SMOOTHING SEQUENCE</vt:lpstr>
      <vt:lpstr>MAIN ROTOR SMOOTHING SEQUENCE</vt:lpstr>
      <vt:lpstr>Main rotor strategies</vt:lpstr>
      <vt:lpstr>Main rotor strategies</vt:lpstr>
      <vt:lpstr>Helpful hints </vt:lpstr>
      <vt:lpstr>Processors and Analyzers</vt:lpstr>
      <vt:lpstr>Processors</vt:lpstr>
      <vt:lpstr>TAIL ROTOR</vt:lpstr>
      <vt:lpstr>TAIL ROTOR</vt:lpstr>
      <vt:lpstr>SPECTRUM ANALYSIS</vt:lpstr>
      <vt:lpstr>Frequency Identifies Component</vt:lpstr>
      <vt:lpstr>Tying it together</vt:lpstr>
      <vt:lpstr>Spectrum Analysis</vt:lpstr>
      <vt:lpstr>How to use Spectrum to your advantage</vt:lpstr>
      <vt:lpstr>How to use Spectrum to your advantage</vt:lpstr>
      <vt:lpstr>How to use Spectrum to your advantage</vt:lpstr>
      <vt:lpstr>Q &amp; 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Kvitkovich</dc:creator>
  <cp:lastModifiedBy>Jim</cp:lastModifiedBy>
  <cp:revision>54</cp:revision>
  <dcterms:created xsi:type="dcterms:W3CDTF">2019-01-09T21:22:14Z</dcterms:created>
  <dcterms:modified xsi:type="dcterms:W3CDTF">2019-03-05T05:39:53Z</dcterms:modified>
</cp:coreProperties>
</file>